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95" r:id="rId5"/>
    <p:sldId id="299" r:id="rId6"/>
    <p:sldId id="298" r:id="rId7"/>
    <p:sldId id="297" r:id="rId8"/>
    <p:sldId id="296" r:id="rId9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9" autoAdjust="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70550" cy="4010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717F384-3B2A-4874-A8A7-A62C5EB4608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11440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95173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74934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9002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0274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58960" y="631800"/>
            <a:ext cx="897228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08080" y="2484360"/>
            <a:ext cx="84704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855800" y="4235400"/>
            <a:ext cx="6975000" cy="17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3"/>
          <p:cNvPicPr/>
          <p:nvPr/>
        </p:nvPicPr>
        <p:blipFill>
          <a:blip r:embed="rId2" cstate="print"/>
          <a:stretch/>
        </p:blipFill>
        <p:spPr>
          <a:xfrm>
            <a:off x="-2607" y="0"/>
            <a:ext cx="10691813" cy="7380238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282760" y="6580080"/>
            <a:ext cx="3843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Microsoft YaHei"/>
              </a:rPr>
              <a:t> 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642360" y="6888750"/>
            <a:ext cx="36856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За 2023 год</a:t>
            </a:r>
            <a:endParaRPr lang="ru-RU" sz="1200" b="0" strike="noStrike" spc="-1" dirty="0">
              <a:latin typeface="XO Oriel"/>
            </a:endParaRPr>
          </a:p>
        </p:txBody>
      </p:sp>
      <p:pic>
        <p:nvPicPr>
          <p:cNvPr id="172" name="Picture 6"/>
          <p:cNvPicPr/>
          <p:nvPr/>
        </p:nvPicPr>
        <p:blipFill>
          <a:blip r:embed="rId3" cstate="print"/>
          <a:stretch/>
        </p:blipFill>
        <p:spPr>
          <a:xfrm>
            <a:off x="8858858" y="559080"/>
            <a:ext cx="1060200" cy="98532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73" name="CustomShape 5"/>
          <p:cNvSpPr/>
          <p:nvPr/>
        </p:nvSpPr>
        <p:spPr>
          <a:xfrm>
            <a:off x="6108043" y="759044"/>
            <a:ext cx="28526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Федеральная служба 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2292480" y="3649680"/>
            <a:ext cx="75340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Нарушения безопасности движения на внеуличном транспорте Российской Федерации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014560" y="2438280"/>
            <a:ext cx="696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Информационно-аналитические и справочные материалы 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4718160" y="5945040"/>
            <a:ext cx="56098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Управление государственного железнодорожного надзора Федеральной службы 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520559" y="1772323"/>
            <a:ext cx="9993663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473781" y="1050219"/>
            <a:ext cx="60483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1F497D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Нормативная правовая база</a:t>
            </a:r>
            <a:endParaRPr lang="ru-RU" sz="1400" b="0" u="sng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2C5DAB9-F79F-4BF3-9BF1-A28545DA8905}"/>
              </a:ext>
            </a:extLst>
          </p:cNvPr>
          <p:cNvGrpSpPr/>
          <p:nvPr/>
        </p:nvGrpSpPr>
        <p:grpSpPr>
          <a:xfrm>
            <a:off x="496810" y="1867956"/>
            <a:ext cx="9933834" cy="1232363"/>
            <a:chOff x="411210" y="1243126"/>
            <a:chExt cx="6507750" cy="123236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43725E9-FB65-42E7-BC88-86AE03E35A08}"/>
                </a:ext>
              </a:extLst>
            </p:cNvPr>
            <p:cNvSpPr/>
            <p:nvPr/>
          </p:nvSpPr>
          <p:spPr>
            <a:xfrm>
              <a:off x="586471" y="1244383"/>
              <a:ext cx="6332489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Министерства транспорта Российской Федерации от 15.02.2023 № 43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определении Порядка расследования и учета транспортных происшествий, аварий и чрезвычайных ситуаций техногенного характера на внеуличном транспорте (за исключением канатных дорог, фуникулеров, входящих в состав инфраструктуры внеуличного транспорта лифтов, подъемных платформ для инвалидов, пассажирских конвейеров (движущихся пешеходных дорожек) и эскалаторов, а также иных объектов инфраструктуры внеуличного транспорта, относящихся к опасным производственным объектам, указанным в пункте 1 статьи 2 Федерального закона от 21 июля 1997 г. </a:t>
              </a:r>
              <a:b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116-ФЗ «О промышленной безопасности опасных производственных объектов»</a:t>
              </a:r>
              <a:endPara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103">
              <a:extLst>
                <a:ext uri="{FF2B5EF4-FFF2-40B4-BE49-F238E27FC236}">
                  <a16:creationId xmlns:a16="http://schemas.microsoft.com/office/drawing/2014/main" id="{422704FE-E3EB-4FBC-88A5-8B5F5A4899CB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27" name="Левая круглая скобка 105">
                <a:extLst>
                  <a:ext uri="{FF2B5EF4-FFF2-40B4-BE49-F238E27FC236}">
                    <a16:creationId xmlns:a16="http://schemas.microsoft.com/office/drawing/2014/main" id="{320792F1-4DA5-492F-AA73-279156A0BD6D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28" name="Прямая соединительная линия 106">
                <a:extLst>
                  <a:ext uri="{FF2B5EF4-FFF2-40B4-BE49-F238E27FC236}">
                    <a16:creationId xmlns:a16="http://schemas.microsoft.com/office/drawing/2014/main" id="{85ECDA1E-87CE-4657-90F0-6F90ABB7F35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D8D219F-839E-4654-B2EC-E53130AA9C97}"/>
              </a:ext>
            </a:extLst>
          </p:cNvPr>
          <p:cNvGrpSpPr/>
          <p:nvPr/>
        </p:nvGrpSpPr>
        <p:grpSpPr>
          <a:xfrm>
            <a:off x="516411" y="3193921"/>
            <a:ext cx="9933834" cy="1568482"/>
            <a:chOff x="411210" y="1243125"/>
            <a:chExt cx="6507750" cy="1568482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6ECE694B-2FB0-475C-A08B-1C861BACFA1F}"/>
                </a:ext>
              </a:extLst>
            </p:cNvPr>
            <p:cNvSpPr/>
            <p:nvPr/>
          </p:nvSpPr>
          <p:spPr>
            <a:xfrm>
              <a:off x="586471" y="1244383"/>
              <a:ext cx="6332489" cy="1567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Приказы Министерства транспорта Российской Федерации: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21.12.2018 № 468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29.01.2019 № 25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монорельсового транспорта»;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26.10.2018 № 386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подвесной канатной дорогой транспортной»;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фуникулером транспортным»;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12.11.2018 № 404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монорельсовым транспортом».</a:t>
              </a:r>
            </a:p>
          </p:txBody>
        </p:sp>
        <p:grpSp>
          <p:nvGrpSpPr>
            <p:cNvPr id="32" name="Группа 103">
              <a:extLst>
                <a:ext uri="{FF2B5EF4-FFF2-40B4-BE49-F238E27FC236}">
                  <a16:creationId xmlns:a16="http://schemas.microsoft.com/office/drawing/2014/main" id="{F6563E68-1EF1-4494-93DA-B5C7124AB9AB}"/>
                </a:ext>
              </a:extLst>
            </p:cNvPr>
            <p:cNvGrpSpPr/>
            <p:nvPr/>
          </p:nvGrpSpPr>
          <p:grpSpPr>
            <a:xfrm rot="10800000" flipH="1">
              <a:off x="411210" y="1243125"/>
              <a:ext cx="3127833" cy="1508231"/>
              <a:chOff x="4334979" y="-1221052"/>
              <a:chExt cx="1673770" cy="3867933"/>
            </a:xfrm>
          </p:grpSpPr>
          <p:sp>
            <p:nvSpPr>
              <p:cNvPr id="33" name="Левая круглая скобка 105">
                <a:extLst>
                  <a:ext uri="{FF2B5EF4-FFF2-40B4-BE49-F238E27FC236}">
                    <a16:creationId xmlns:a16="http://schemas.microsoft.com/office/drawing/2014/main" id="{10EFED28-25AB-4EA3-8C32-8F450A545E59}"/>
                  </a:ext>
                </a:extLst>
              </p:cNvPr>
              <p:cNvSpPr/>
              <p:nvPr/>
            </p:nvSpPr>
            <p:spPr>
              <a:xfrm>
                <a:off x="4334979" y="-1221052"/>
                <a:ext cx="84230" cy="3867933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4" name="Прямая соединительная линия 106">
                <a:extLst>
                  <a:ext uri="{FF2B5EF4-FFF2-40B4-BE49-F238E27FC236}">
                    <a16:creationId xmlns:a16="http://schemas.microsoft.com/office/drawing/2014/main" id="{9057B3D8-F2D2-428F-91D0-D512A410645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119BDAF-AA94-4061-9947-9C56EE81DB24}"/>
              </a:ext>
            </a:extLst>
          </p:cNvPr>
          <p:cNvGrpSpPr/>
          <p:nvPr/>
        </p:nvGrpSpPr>
        <p:grpSpPr>
          <a:xfrm>
            <a:off x="516412" y="4778720"/>
            <a:ext cx="9933834" cy="2664414"/>
            <a:chOff x="411210" y="1243126"/>
            <a:chExt cx="6507750" cy="1231103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DFCBCD8-A51F-4C0A-A284-779D4519F540}"/>
                </a:ext>
              </a:extLst>
            </p:cNvPr>
            <p:cNvSpPr/>
            <p:nvPr/>
          </p:nvSpPr>
          <p:spPr>
            <a:xfrm>
              <a:off x="586471" y="1244383"/>
              <a:ext cx="6332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НПА субъектов Российской Федерации:</a:t>
              </a:r>
            </a:p>
            <a:p>
              <a:pPr algn="just"/>
              <a:endPara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Группа 103">
              <a:extLst>
                <a:ext uri="{FF2B5EF4-FFF2-40B4-BE49-F238E27FC236}">
                  <a16:creationId xmlns:a16="http://schemas.microsoft.com/office/drawing/2014/main" id="{E37A028E-8594-492A-9F30-AF6AC4CF6480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38" name="Левая круглая скобка 105">
                <a:extLst>
                  <a:ext uri="{FF2B5EF4-FFF2-40B4-BE49-F238E27FC236}">
                    <a16:creationId xmlns:a16="http://schemas.microsoft.com/office/drawing/2014/main" id="{77641B19-C074-4E7A-A4FC-5B9746F454D7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9" name="Прямая соединительная линия 106">
                <a:extLst>
                  <a:ext uri="{FF2B5EF4-FFF2-40B4-BE49-F238E27FC236}">
                    <a16:creationId xmlns:a16="http://schemas.microsoft.com/office/drawing/2014/main" id="{DC947C90-4542-415F-AA00-A86974CD1EC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9A66E6-70B3-4EE7-9DB3-9AF84FFEF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22744"/>
              </p:ext>
            </p:extLst>
          </p:nvPr>
        </p:nvGraphicFramePr>
        <p:xfrm>
          <a:off x="769117" y="5065694"/>
          <a:ext cx="974510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152">
                  <a:extLst>
                    <a:ext uri="{9D8B030D-6E8A-4147-A177-3AD203B41FA5}">
                      <a16:colId xmlns:a16="http://schemas.microsoft.com/office/drawing/2014/main" val="4291798903"/>
                    </a:ext>
                  </a:extLst>
                </a:gridCol>
                <a:gridCol w="2978610">
                  <a:extLst>
                    <a:ext uri="{9D8B030D-6E8A-4147-A177-3AD203B41FA5}">
                      <a16:colId xmlns:a16="http://schemas.microsoft.com/office/drawing/2014/main" val="392841796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992200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(28.04.2020 № 468-пп);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(разрабатываются);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Монорельсовый транспорт (28.04.2020 № 469-пп);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Монорельсовый транспорт (разрабатывается)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Нижегородская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(26.03.2021 № 217);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(11.08.2020 № 663);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(27.10.2021 № 955)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Санкт – Петербург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(29.09.2020 № 775);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(29.09.2020 № 776)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Самарская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(19.12.2019 № 958);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(27.08.2019 № 593)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Новосибирская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(28.10.2019 № 417п)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(17.09.2019 № 374п)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Свердловская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(20.02.2020 № 89-ПП)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(07.11.2019 № 780-ПП)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0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Республика Татарстан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(22.12.2020 № 1175);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(04.11.2020 № 993)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Приморский край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Фуникулер транспортный (10.02.2020 № 82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Калининградская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транспортная (27.05.2019 № 363)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871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1C7021-CFD3-43F3-8BB4-67F1F5A969C7}"/>
              </a:ext>
            </a:extLst>
          </p:cNvPr>
          <p:cNvSpPr txBox="1"/>
          <p:nvPr/>
        </p:nvSpPr>
        <p:spPr>
          <a:xfrm>
            <a:off x="744780" y="1350403"/>
            <a:ext cx="9769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29.12.2017 № 442-ФЗ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внеуличном транспорте и о внесении изменений в отдельные законодательные акты                               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Российской Федерации»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1586BF40-90A0-4DFD-865F-D9235BE85F06}"/>
              </a:ext>
            </a:extLst>
          </p:cNvPr>
          <p:cNvSpPr/>
          <p:nvPr/>
        </p:nvSpPr>
        <p:spPr>
          <a:xfrm rot="10800000" flipH="1">
            <a:off x="496809" y="1377768"/>
            <a:ext cx="240271" cy="386402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714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cxnSp>
        <p:nvCxnSpPr>
          <p:cNvPr id="42" name="Прямая соединительная линия 106">
            <a:extLst>
              <a:ext uri="{FF2B5EF4-FFF2-40B4-BE49-F238E27FC236}">
                <a16:creationId xmlns:a16="http://schemas.microsoft.com/office/drawing/2014/main" id="{22B9CBF6-1F90-49C8-9D15-8FC4115B359F}"/>
              </a:ext>
            </a:extLst>
          </p:cNvPr>
          <p:cNvCxnSpPr>
            <a:cxnSpLocks/>
          </p:cNvCxnSpPr>
          <p:nvPr/>
        </p:nvCxnSpPr>
        <p:spPr>
          <a:xfrm flipV="1">
            <a:off x="737080" y="1378052"/>
            <a:ext cx="4534248" cy="1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</p:spTree>
    <p:extLst>
      <p:ext uri="{BB962C8B-B14F-4D97-AF65-F5344CB8AC3E}">
        <p14:creationId xmlns:p14="http://schemas.microsoft.com/office/powerpoint/2010/main" val="40603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0" y="1799"/>
            <a:ext cx="10691812" cy="7559675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556374" y="19455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29AFDE8-6680-4D4B-AF29-8033C398FDB0}"/>
              </a:ext>
            </a:extLst>
          </p:cNvPr>
          <p:cNvSpPr/>
          <p:nvPr/>
        </p:nvSpPr>
        <p:spPr>
          <a:xfrm>
            <a:off x="280762" y="228422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13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20</a:t>
            </a:r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,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9</a:t>
            </a:r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км.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6513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2 145 769 712 чел.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9" name="Левая круглая скобка 105">
            <a:extLst>
              <a:ext uri="{FF2B5EF4-FFF2-40B4-BE49-F238E27FC236}">
                <a16:creationId xmlns:a16="http://schemas.microsoft.com/office/drawing/2014/main" id="{50A7C4F9-146C-4F52-BE27-A2EFAA44D80F}"/>
              </a:ext>
            </a:extLst>
          </p:cNvPr>
          <p:cNvSpPr/>
          <p:nvPr/>
        </p:nvSpPr>
        <p:spPr>
          <a:xfrm>
            <a:off x="187492" y="2196329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13ED2F8-22E0-47DF-98EB-9097887066A2}"/>
              </a:ext>
            </a:extLst>
          </p:cNvPr>
          <p:cNvSpPr/>
          <p:nvPr/>
        </p:nvSpPr>
        <p:spPr>
          <a:xfrm>
            <a:off x="357440" y="1940284"/>
            <a:ext cx="2941596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Москва (метрополитен)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E59D1EC-811D-408D-BA68-7239004AC1E1}"/>
              </a:ext>
            </a:extLst>
          </p:cNvPr>
          <p:cNvSpPr/>
          <p:nvPr/>
        </p:nvSpPr>
        <p:spPr>
          <a:xfrm>
            <a:off x="311513" y="3607380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385,4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2007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668 112 571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38" name="Левая круглая скобка 105">
            <a:extLst>
              <a:ext uri="{FF2B5EF4-FFF2-40B4-BE49-F238E27FC236}">
                <a16:creationId xmlns:a16="http://schemas.microsoft.com/office/drawing/2014/main" id="{7D40B0FB-654F-4278-9F07-082F023D4021}"/>
              </a:ext>
            </a:extLst>
          </p:cNvPr>
          <p:cNvSpPr/>
          <p:nvPr/>
        </p:nvSpPr>
        <p:spPr>
          <a:xfrm>
            <a:off x="218243" y="3523388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D3D7758-7BF9-4580-B736-EA3578AB9360}"/>
              </a:ext>
            </a:extLst>
          </p:cNvPr>
          <p:cNvSpPr/>
          <p:nvPr/>
        </p:nvSpPr>
        <p:spPr>
          <a:xfrm>
            <a:off x="373048" y="3267385"/>
            <a:ext cx="2995842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Санкт-Петербург (метрополитен)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88926B9-5ECE-4BE2-B888-D9D98BC65190}"/>
              </a:ext>
            </a:extLst>
          </p:cNvPr>
          <p:cNvSpPr/>
          <p:nvPr/>
        </p:nvSpPr>
        <p:spPr>
          <a:xfrm>
            <a:off x="202984" y="6421379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31,5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50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1 223 142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44F20F54-3BF6-4D50-A317-51F8F4E5A6F4}"/>
              </a:ext>
            </a:extLst>
          </p:cNvPr>
          <p:cNvSpPr/>
          <p:nvPr/>
        </p:nvSpPr>
        <p:spPr>
          <a:xfrm>
            <a:off x="187492" y="6356010"/>
            <a:ext cx="166784" cy="1126646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03E90CB-FAD7-40A4-8E19-D6BD19331E6F}"/>
              </a:ext>
            </a:extLst>
          </p:cNvPr>
          <p:cNvSpPr/>
          <p:nvPr/>
        </p:nvSpPr>
        <p:spPr>
          <a:xfrm>
            <a:off x="322541" y="6100007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Самара (метрополитен)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1FD243C-9821-4797-A2E4-33904AD89706}"/>
              </a:ext>
            </a:extLst>
          </p:cNvPr>
          <p:cNvSpPr/>
          <p:nvPr/>
        </p:nvSpPr>
        <p:spPr>
          <a:xfrm>
            <a:off x="253491" y="5027075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69,9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130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32 052 885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4" name="Левая круглая скобка 105">
            <a:extLst>
              <a:ext uri="{FF2B5EF4-FFF2-40B4-BE49-F238E27FC236}">
                <a16:creationId xmlns:a16="http://schemas.microsoft.com/office/drawing/2014/main" id="{16D490C6-696C-40CA-8F77-F655C6DC2A96}"/>
              </a:ext>
            </a:extLst>
          </p:cNvPr>
          <p:cNvSpPr/>
          <p:nvPr/>
        </p:nvSpPr>
        <p:spPr>
          <a:xfrm>
            <a:off x="218243" y="4961706"/>
            <a:ext cx="154805" cy="1077218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7B6C05FE-07BA-4432-A702-9A7756BC9FE5}"/>
              </a:ext>
            </a:extLst>
          </p:cNvPr>
          <p:cNvSpPr/>
          <p:nvPr/>
        </p:nvSpPr>
        <p:spPr>
          <a:xfrm>
            <a:off x="373048" y="4705703"/>
            <a:ext cx="3052204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Нижний Новгород (метрополитен)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928D9DC-749F-4376-A430-7625151A5B9D}"/>
              </a:ext>
            </a:extLst>
          </p:cNvPr>
          <p:cNvSpPr/>
          <p:nvPr/>
        </p:nvSpPr>
        <p:spPr>
          <a:xfrm>
            <a:off x="3979906" y="6405465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42,55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15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35 528 984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7" name="Левая круглая скобка 105">
            <a:extLst>
              <a:ext uri="{FF2B5EF4-FFF2-40B4-BE49-F238E27FC236}">
                <a16:creationId xmlns:a16="http://schemas.microsoft.com/office/drawing/2014/main" id="{88ACF8AD-A6E5-431F-B4BC-D9480320F11D}"/>
              </a:ext>
            </a:extLst>
          </p:cNvPr>
          <p:cNvSpPr/>
          <p:nvPr/>
        </p:nvSpPr>
        <p:spPr>
          <a:xfrm>
            <a:off x="3944658" y="6340096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D3EF960-4E93-4EB5-B825-CDBFCE1A5781}"/>
              </a:ext>
            </a:extLst>
          </p:cNvPr>
          <p:cNvSpPr/>
          <p:nvPr/>
        </p:nvSpPr>
        <p:spPr>
          <a:xfrm>
            <a:off x="4099462" y="6084093"/>
            <a:ext cx="2935461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Казань (метрополитен)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D4E58FF-0117-42CC-B98A-F3DBBA715869}"/>
              </a:ext>
            </a:extLst>
          </p:cNvPr>
          <p:cNvSpPr/>
          <p:nvPr/>
        </p:nvSpPr>
        <p:spPr>
          <a:xfrm>
            <a:off x="4015793" y="496085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47,2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104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84 480 268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0" name="Левая круглая скобка 105">
            <a:extLst>
              <a:ext uri="{FF2B5EF4-FFF2-40B4-BE49-F238E27FC236}">
                <a16:creationId xmlns:a16="http://schemas.microsoft.com/office/drawing/2014/main" id="{191E6EB6-3362-4413-974C-18AC52D89DB0}"/>
              </a:ext>
            </a:extLst>
          </p:cNvPr>
          <p:cNvSpPr/>
          <p:nvPr/>
        </p:nvSpPr>
        <p:spPr>
          <a:xfrm>
            <a:off x="3980545" y="4895483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E335D625-33E8-4AED-954D-258FD0F1D691}"/>
              </a:ext>
            </a:extLst>
          </p:cNvPr>
          <p:cNvSpPr/>
          <p:nvPr/>
        </p:nvSpPr>
        <p:spPr>
          <a:xfrm>
            <a:off x="4097439" y="4608822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Новосибирск (метрополитен)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0A8E6A-03EF-4917-9766-070595D1334D}"/>
              </a:ext>
            </a:extLst>
          </p:cNvPr>
          <p:cNvSpPr/>
          <p:nvPr/>
        </p:nvSpPr>
        <p:spPr>
          <a:xfrm>
            <a:off x="8275092" y="5498499"/>
            <a:ext cx="23100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40,3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70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43 382 923 чел. –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3" name="Левая круглая скобка 105">
            <a:extLst>
              <a:ext uri="{FF2B5EF4-FFF2-40B4-BE49-F238E27FC236}">
                <a16:creationId xmlns:a16="http://schemas.microsoft.com/office/drawing/2014/main" id="{FCE1ADF6-3FBF-4E24-B814-EE2CCE727337}"/>
              </a:ext>
            </a:extLst>
          </p:cNvPr>
          <p:cNvSpPr/>
          <p:nvPr/>
        </p:nvSpPr>
        <p:spPr>
          <a:xfrm>
            <a:off x="8221654" y="5510154"/>
            <a:ext cx="138172" cy="158504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3D29222-5B70-4060-AA22-34323BA60D51}"/>
              </a:ext>
            </a:extLst>
          </p:cNvPr>
          <p:cNvSpPr/>
          <p:nvPr/>
        </p:nvSpPr>
        <p:spPr>
          <a:xfrm>
            <a:off x="8154439" y="5188782"/>
            <a:ext cx="2484163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Екатеринбург (метрополитен)</a:t>
            </a:r>
          </a:p>
        </p:txBody>
      </p:sp>
      <p:sp>
        <p:nvSpPr>
          <p:cNvPr id="55" name="CustomShape 5">
            <a:extLst>
              <a:ext uri="{FF2B5EF4-FFF2-40B4-BE49-F238E27FC236}">
                <a16:creationId xmlns:a16="http://schemas.microsoft.com/office/drawing/2014/main" id="{10A22DAE-38B7-4298-8A47-9A4AE3EB4972}"/>
              </a:ext>
            </a:extLst>
          </p:cNvPr>
          <p:cNvSpPr/>
          <p:nvPr/>
        </p:nvSpPr>
        <p:spPr>
          <a:xfrm>
            <a:off x="259713" y="1236821"/>
            <a:ext cx="60483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Информация об объектах инфраструктуры </a:t>
            </a:r>
          </a:p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(Метрополитен)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7A1F7-E1B9-41F4-8291-22F1AB9702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5049" r="23309" b="15899"/>
          <a:stretch/>
        </p:blipFill>
        <p:spPr>
          <a:xfrm>
            <a:off x="4842762" y="1083886"/>
            <a:ext cx="5662047" cy="35037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2599A3-0F7E-4DA7-9416-B70264CCB166}"/>
              </a:ext>
            </a:extLst>
          </p:cNvPr>
          <p:cNvSpPr txBox="1"/>
          <p:nvPr/>
        </p:nvSpPr>
        <p:spPr>
          <a:xfrm>
            <a:off x="9442745" y="4372221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ВЛАДИВОСТОК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9AA951-6422-4BAB-B6D5-5C34E5321EBA}"/>
              </a:ext>
            </a:extLst>
          </p:cNvPr>
          <p:cNvSpPr txBox="1"/>
          <p:nvPr/>
        </p:nvSpPr>
        <p:spPr>
          <a:xfrm>
            <a:off x="4555188" y="208326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КАЛИНИНГРАДСКАЯ</a:t>
            </a:r>
          </a:p>
          <a:p>
            <a:r>
              <a:rPr lang="ru-RU" sz="800" b="1" dirty="0">
                <a:solidFill>
                  <a:srgbClr val="1F497D"/>
                </a:solidFill>
              </a:rPr>
              <a:t>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1A76C-3F3B-4FF7-A221-94FD33A99D8A}"/>
              </a:ext>
            </a:extLst>
          </p:cNvPr>
          <p:cNvSpPr txBox="1"/>
          <p:nvPr/>
        </p:nvSpPr>
        <p:spPr>
          <a:xfrm>
            <a:off x="5815557" y="2352568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САНКТ-ПЕТЕРБУРГ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2D3CF-65CA-42CB-9823-97D188A6C615}"/>
              </a:ext>
            </a:extLst>
          </p:cNvPr>
          <p:cNvSpPr txBox="1"/>
          <p:nvPr/>
        </p:nvSpPr>
        <p:spPr>
          <a:xfrm>
            <a:off x="5729287" y="3441912"/>
            <a:ext cx="5757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САМАРА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2EB34-B5C6-41FE-B442-3B5B897671E6}"/>
              </a:ext>
            </a:extLst>
          </p:cNvPr>
          <p:cNvSpPr txBox="1"/>
          <p:nvPr/>
        </p:nvSpPr>
        <p:spPr>
          <a:xfrm>
            <a:off x="6045779" y="3079187"/>
            <a:ext cx="5517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КАЗАНЬ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512E9-4194-482D-845A-9F58278A2405}"/>
              </a:ext>
            </a:extLst>
          </p:cNvPr>
          <p:cNvSpPr txBox="1"/>
          <p:nvPr/>
        </p:nvSpPr>
        <p:spPr>
          <a:xfrm>
            <a:off x="5474391" y="2697666"/>
            <a:ext cx="682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МОСКВА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7F631AB-7446-4683-9F06-B9F4E0211560}"/>
              </a:ext>
            </a:extLst>
          </p:cNvPr>
          <p:cNvSpPr txBox="1"/>
          <p:nvPr/>
        </p:nvSpPr>
        <p:spPr>
          <a:xfrm>
            <a:off x="6504904" y="3270727"/>
            <a:ext cx="8851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ЕКАТЕРИТБУРГ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6E4A9E-81A9-4990-A0BC-2FE7258B766F}"/>
              </a:ext>
            </a:extLst>
          </p:cNvPr>
          <p:cNvSpPr txBox="1"/>
          <p:nvPr/>
        </p:nvSpPr>
        <p:spPr>
          <a:xfrm>
            <a:off x="7266309" y="3708158"/>
            <a:ext cx="8883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211489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3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8B8B8B"/>
                </a:solidFill>
                <a:latin typeface="Arial"/>
                <a:ea typeface="Microsoft YaHei"/>
              </a:rPr>
              <a:t>8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/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Информация о нарушениях безопасности движения </a:t>
            </a:r>
            <a:r>
              <a:rPr lang="ru-RU" sz="1400" b="1" u="sng" spc="-1" dirty="0">
                <a:solidFill>
                  <a:srgbClr val="1F497D"/>
                </a:solidFill>
                <a:ea typeface="Microsoft YaHei"/>
              </a:rPr>
              <a:t>за 2023 год</a:t>
            </a:r>
            <a:endParaRPr lang="ru-RU" sz="1400" u="sng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421B580-C40B-4514-9DE0-C98B705DD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85141"/>
              </p:ext>
            </p:extLst>
          </p:nvPr>
        </p:nvGraphicFramePr>
        <p:xfrm>
          <a:off x="859402" y="1812444"/>
          <a:ext cx="9197371" cy="53105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06155">
                  <a:extLst>
                    <a:ext uri="{9D8B030D-6E8A-4147-A177-3AD203B41FA5}">
                      <a16:colId xmlns:a16="http://schemas.microsoft.com/office/drawing/2014/main" val="552512113"/>
                    </a:ext>
                  </a:extLst>
                </a:gridCol>
                <a:gridCol w="1928582">
                  <a:extLst>
                    <a:ext uri="{9D8B030D-6E8A-4147-A177-3AD203B41FA5}">
                      <a16:colId xmlns:a16="http://schemas.microsoft.com/office/drawing/2014/main" val="1532631945"/>
                    </a:ext>
                  </a:extLst>
                </a:gridCol>
                <a:gridCol w="1762634">
                  <a:extLst>
                    <a:ext uri="{9D8B030D-6E8A-4147-A177-3AD203B41FA5}">
                      <a16:colId xmlns:a16="http://schemas.microsoft.com/office/drawing/2014/main" val="454679905"/>
                    </a:ext>
                  </a:extLst>
                </a:gridCol>
              </a:tblGrid>
              <a:tr h="2894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4C6067"/>
                        </a:solidFill>
                        <a:effectLst/>
                        <a:latin typeface="RF Dewi" panose="0000050000000000000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4878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чрезвычайных ситуаций техногенного характера –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989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погиб 1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5668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5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3045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причинен вред здоровью 50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93902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поврежден подвижной состав внеуличного транспорта до степени  исключения из инвентаря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461346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более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336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аварий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тяжкий вред здоровью менее 5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78948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причинён вред здоровью от 20 до 50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3606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поврежден подвижной состав внеуличного транспорта в объеме капитального ремонта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3213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полный перерыв движения подвижного состава хотя бы по одному из путей на перегоне (станции) составил  от 1 до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32253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транспортных происшествий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9468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менее 20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52490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от 0,5 до 1 часа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86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0" y="986775"/>
            <a:ext cx="10691812" cy="5973566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724020" y="1069549"/>
            <a:ext cx="924377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u="sng" spc="-1" dirty="0">
                <a:solidFill>
                  <a:srgbClr val="1F497D"/>
                </a:solidFill>
                <a:ea typeface="Microsoft YaHei"/>
              </a:rPr>
              <a:t>Анализ событий, которые могут привести к нарушениям безопасности движения</a:t>
            </a:r>
          </a:p>
          <a:p>
            <a:pPr algn="ctr">
              <a:lnSpc>
                <a:spcPct val="100000"/>
              </a:lnSpc>
            </a:pP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Arial"/>
                <a:ea typeface="Microsoft YaHei"/>
              </a:rPr>
              <a:t>за</a:t>
            </a:r>
            <a:r>
              <a:rPr lang="ru-RU" sz="1200" b="1" u="sng" spc="-1" dirty="0">
                <a:solidFill>
                  <a:srgbClr val="1F497D"/>
                </a:solidFill>
                <a:ea typeface="Microsoft YaHei"/>
              </a:rPr>
              <a:t> 2023 год</a:t>
            </a:r>
            <a:endParaRPr lang="ru-RU" sz="1200" b="0" u="sng" strike="noStrike" spc="-1" dirty="0">
              <a:latin typeface="XO Oriel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68E24E4-7091-4302-8306-C51FCE28562F}"/>
              </a:ext>
            </a:extLst>
          </p:cNvPr>
          <p:cNvGrpSpPr/>
          <p:nvPr/>
        </p:nvGrpSpPr>
        <p:grpSpPr>
          <a:xfrm>
            <a:off x="408774" y="2296923"/>
            <a:ext cx="8317210" cy="423089"/>
            <a:chOff x="7756443" y="4078539"/>
            <a:chExt cx="5332647" cy="423089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5584943-963C-411E-9D0A-718540F8CB0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Несанкционированное прекращение подачи сигналов АЛС-АРС при движении подвижного состава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B1859E-B242-47B3-B907-98EB2CF2C19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410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DE53AD9-A02F-4CCC-8145-B111AFCBA8E6}"/>
              </a:ext>
            </a:extLst>
          </p:cNvPr>
          <p:cNvSpPr/>
          <p:nvPr/>
        </p:nvSpPr>
        <p:spPr>
          <a:xfrm flipH="1">
            <a:off x="8922837" y="2300906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382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7 %      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A8F19-A36A-4BD9-BD9A-D7D4B7F58FA3}"/>
              </a:ext>
            </a:extLst>
          </p:cNvPr>
          <p:cNvSpPr txBox="1"/>
          <p:nvPr/>
        </p:nvSpPr>
        <p:spPr>
          <a:xfrm>
            <a:off x="7832228" y="1449991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2022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E89AFF-460F-4588-8847-5F21CD31686B}"/>
              </a:ext>
            </a:extLst>
          </p:cNvPr>
          <p:cNvSpPr/>
          <p:nvPr/>
        </p:nvSpPr>
        <p:spPr>
          <a:xfrm>
            <a:off x="9356501" y="1463422"/>
            <a:ext cx="81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2023 г.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3686720-F65A-44B9-B492-5FC3B1FC77EB}"/>
              </a:ext>
            </a:extLst>
          </p:cNvPr>
          <p:cNvGrpSpPr/>
          <p:nvPr/>
        </p:nvGrpSpPr>
        <p:grpSpPr>
          <a:xfrm>
            <a:off x="384735" y="2764230"/>
            <a:ext cx="8317210" cy="1455456"/>
            <a:chOff x="7756443" y="4078539"/>
            <a:chExt cx="5332647" cy="145545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75D41024-F1CC-4029-B6E6-81C257FCAE9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1448048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подвижного состава, в результате которых отменен один или более поезд или допущена </a:t>
              </a:r>
              <a:r>
                <a:rPr lang="ru-RU" sz="11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 – всего, вследствие отказа: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Электрооборудования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Механического 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Нагрева буксового узла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Автотормозного оборудования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D01B2523-AADD-451E-927B-EDC3B260C167}"/>
                </a:ext>
              </a:extLst>
            </p:cNvPr>
            <p:cNvSpPr/>
            <p:nvPr/>
          </p:nvSpPr>
          <p:spPr>
            <a:xfrm flipH="1">
              <a:off x="12447782" y="4078539"/>
              <a:ext cx="641308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965</a:t>
              </a:r>
            </a:p>
          </p:txBody>
        </p: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1293C2C-9DF3-40E2-A0AB-B556998AF394}"/>
              </a:ext>
            </a:extLst>
          </p:cNvPr>
          <p:cNvSpPr/>
          <p:nvPr/>
        </p:nvSpPr>
        <p:spPr>
          <a:xfrm flipH="1">
            <a:off x="8961372" y="2771638"/>
            <a:ext cx="1587549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1904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97 %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A9F4059E-53F8-4709-A35D-9A9BAE016283}"/>
              </a:ext>
            </a:extLst>
          </p:cNvPr>
          <p:cNvSpPr/>
          <p:nvPr/>
        </p:nvSpPr>
        <p:spPr>
          <a:xfrm>
            <a:off x="7621619" y="3204789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F49D0-2FF9-4E0C-AB35-924947BBC6E5}"/>
              </a:ext>
            </a:extLst>
          </p:cNvPr>
          <p:cNvSpPr txBox="1"/>
          <p:nvPr/>
        </p:nvSpPr>
        <p:spPr>
          <a:xfrm>
            <a:off x="7670820" y="3289143"/>
            <a:ext cx="593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535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29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0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67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3" name="Левая круглая скобка 105">
            <a:extLst>
              <a:ext uri="{FF2B5EF4-FFF2-40B4-BE49-F238E27FC236}">
                <a16:creationId xmlns:a16="http://schemas.microsoft.com/office/drawing/2014/main" id="{F7D33FB1-ABC6-44C0-9541-B4F5E7F23224}"/>
              </a:ext>
            </a:extLst>
          </p:cNvPr>
          <p:cNvSpPr/>
          <p:nvPr/>
        </p:nvSpPr>
        <p:spPr>
          <a:xfrm>
            <a:off x="8872555" y="3214514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749086-CE07-418F-B40B-2C0BAED0C4CD}"/>
              </a:ext>
            </a:extLst>
          </p:cNvPr>
          <p:cNvSpPr txBox="1"/>
          <p:nvPr/>
        </p:nvSpPr>
        <p:spPr>
          <a:xfrm>
            <a:off x="8903105" y="3301212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-   1364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64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12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104</a:t>
            </a:r>
          </a:p>
        </p:txBody>
      </p:sp>
      <p:cxnSp>
        <p:nvCxnSpPr>
          <p:cNvPr id="45" name="Прямая соединительная линия 106">
            <a:extLst>
              <a:ext uri="{FF2B5EF4-FFF2-40B4-BE49-F238E27FC236}">
                <a16:creationId xmlns:a16="http://schemas.microsoft.com/office/drawing/2014/main" id="{4D30F1DC-840B-4FE6-BBF8-C2CBCF05EDCB}"/>
              </a:ext>
            </a:extLst>
          </p:cNvPr>
          <p:cNvCxnSpPr>
            <a:cxnSpLocks/>
          </p:cNvCxnSpPr>
          <p:nvPr/>
        </p:nvCxnSpPr>
        <p:spPr>
          <a:xfrm flipV="1">
            <a:off x="7821583" y="4050796"/>
            <a:ext cx="2711171" cy="12069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AB8A40E-029C-4CC5-9811-F1690C357098}"/>
              </a:ext>
            </a:extLst>
          </p:cNvPr>
          <p:cNvGrpSpPr/>
          <p:nvPr/>
        </p:nvGrpSpPr>
        <p:grpSpPr>
          <a:xfrm>
            <a:off x="375866" y="4266015"/>
            <a:ext cx="8317210" cy="423089"/>
            <a:chOff x="7756443" y="4078539"/>
            <a:chExt cx="5332647" cy="42308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CE0C627-FD0B-4A63-9072-3F6B0A10A7A5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Повреждение, вызвавшее вынужденную остановку подвижного состава на перегоне (станции)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3A935FA-DA54-40F1-A7AF-5DF89D88F1BF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</a:t>
              </a:r>
            </a:p>
          </p:txBody>
        </p:sp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FA9D82E-6C69-4137-AA7E-83AA0E572BB1}"/>
              </a:ext>
            </a:extLst>
          </p:cNvPr>
          <p:cNvSpPr/>
          <p:nvPr/>
        </p:nvSpPr>
        <p:spPr>
          <a:xfrm flipH="1">
            <a:off x="8889929" y="4269998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8 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700 % </a:t>
            </a:r>
            <a:endParaRPr lang="ru-RU" sz="16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599240E-A2A1-423E-AEE1-81FCD13D2918}"/>
              </a:ext>
            </a:extLst>
          </p:cNvPr>
          <p:cNvGrpSpPr/>
          <p:nvPr/>
        </p:nvGrpSpPr>
        <p:grpSpPr>
          <a:xfrm>
            <a:off x="360360" y="4733251"/>
            <a:ext cx="8317210" cy="423089"/>
            <a:chOff x="7756443" y="4078539"/>
            <a:chExt cx="5332647" cy="423089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FAD69AED-46F5-474A-BB58-13D6487D6363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станции без остановки или проезд сигнального знака «Остановка первого вагона», в результате чего не производилась высадка пассажиров 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A3A709FD-E1E7-4252-9EA2-9A15825DE5C1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8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5651EF8-C2C5-44FE-BE20-04DB4AA7B885}"/>
              </a:ext>
            </a:extLst>
          </p:cNvPr>
          <p:cNvSpPr/>
          <p:nvPr/>
        </p:nvSpPr>
        <p:spPr>
          <a:xfrm flipH="1">
            <a:off x="8874423" y="4737234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16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100 % </a:t>
            </a:r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	</a:t>
            </a:r>
            <a:endParaRPr lang="ru-RU" sz="12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02EE11D-F38F-482B-8142-D8B64F3AC192}"/>
              </a:ext>
            </a:extLst>
          </p:cNvPr>
          <p:cNvGrpSpPr/>
          <p:nvPr/>
        </p:nvGrpSpPr>
        <p:grpSpPr>
          <a:xfrm>
            <a:off x="360360" y="5194155"/>
            <a:ext cx="8317210" cy="423089"/>
            <a:chOff x="7756443" y="4078539"/>
            <a:chExt cx="5332647" cy="42308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F6541818-3D0F-4063-97C4-20C06C43EB5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запрещающего сигнала (в том числе погасшего или имеющего непонятное показание)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79699824-AFFC-4A2C-9AB3-762F3BB956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14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A07DCF56-8D1E-4783-B897-25DE78FB9083}"/>
              </a:ext>
            </a:extLst>
          </p:cNvPr>
          <p:cNvSpPr/>
          <p:nvPr/>
        </p:nvSpPr>
        <p:spPr>
          <a:xfrm flipH="1">
            <a:off x="8874423" y="5198138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25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79 %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D3B3838-2AD1-40AD-967F-7C20F0F44F34}"/>
              </a:ext>
            </a:extLst>
          </p:cNvPr>
          <p:cNvGrpSpPr/>
          <p:nvPr/>
        </p:nvGrpSpPr>
        <p:grpSpPr>
          <a:xfrm>
            <a:off x="360360" y="5649539"/>
            <a:ext cx="8317210" cy="423089"/>
            <a:chOff x="7756443" y="4078539"/>
            <a:chExt cx="5332647" cy="423089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75B86448-0A99-47A6-AB21-5C4B182C931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Открытие раздвижных дверей вагона подвижного состава вне пределов пассажирской платформы или с противоположной от платформы стороны</a:t>
              </a:r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950CDA6D-18C9-49DA-A93F-DB16FF7443B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3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B177B2CD-778E-4BAE-8A7E-30D310EB4534}"/>
              </a:ext>
            </a:extLst>
          </p:cNvPr>
          <p:cNvSpPr/>
          <p:nvPr/>
        </p:nvSpPr>
        <p:spPr>
          <a:xfrm flipH="1">
            <a:off x="8857713" y="5654262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6 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100 % 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A9C9DE8-2808-4C65-B5DE-4F4D643FB898}"/>
              </a:ext>
            </a:extLst>
          </p:cNvPr>
          <p:cNvGrpSpPr/>
          <p:nvPr/>
        </p:nvGrpSpPr>
        <p:grpSpPr>
          <a:xfrm>
            <a:off x="340315" y="6112829"/>
            <a:ext cx="8317210" cy="423089"/>
            <a:chOff x="7756443" y="4078539"/>
            <a:chExt cx="5332647" cy="423089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9FD5CE2-60F1-4A7B-849D-8CCC5F7D210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Нарушение габарита приближения оборудования</a:t>
              </a:r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380DBFF5-B016-495C-AF69-A5A90A686A0A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8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63A97CB8-614C-4DC3-A67A-08CF05F7B617}"/>
              </a:ext>
            </a:extLst>
          </p:cNvPr>
          <p:cNvSpPr/>
          <p:nvPr/>
        </p:nvSpPr>
        <p:spPr>
          <a:xfrm flipH="1">
            <a:off x="8837668" y="6117552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15 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88 %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F2072AC-8D91-462C-9F4F-4A48FD083C17}"/>
              </a:ext>
            </a:extLst>
          </p:cNvPr>
          <p:cNvGrpSpPr/>
          <p:nvPr/>
        </p:nvGrpSpPr>
        <p:grpSpPr>
          <a:xfrm>
            <a:off x="334794" y="6575718"/>
            <a:ext cx="8317210" cy="423089"/>
            <a:chOff x="7756443" y="4078539"/>
            <a:chExt cx="5332647" cy="423089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193384B8-443C-4F23-B276-88E45ED43199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Пожары и возгорания</a:t>
              </a:r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E1E946F8-810C-4E56-A290-D901E9E4C4E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7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79300CC2-C3AB-4E6B-B769-660D8C860A66}"/>
              </a:ext>
            </a:extLst>
          </p:cNvPr>
          <p:cNvSpPr/>
          <p:nvPr/>
        </p:nvSpPr>
        <p:spPr>
          <a:xfrm flipH="1">
            <a:off x="8851728" y="6586565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7  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-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DB67E5-A497-48D2-9BE1-7A1F5327507E}"/>
              </a:ext>
            </a:extLst>
          </p:cNvPr>
          <p:cNvGrpSpPr/>
          <p:nvPr/>
        </p:nvGrpSpPr>
        <p:grpSpPr>
          <a:xfrm>
            <a:off x="343000" y="7034371"/>
            <a:ext cx="8317210" cy="423089"/>
            <a:chOff x="7756443" y="4078539"/>
            <a:chExt cx="5332647" cy="423089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DA507C94-ABDA-49F9-8C37-14252C42EA0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на объектах инфраструктуры, в результате которых отменен один и более поезд или допущена </a:t>
              </a:r>
              <a:r>
                <a:rPr lang="ru-RU" sz="12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</a:t>
              </a:r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C31671F6-D8AA-4B12-B922-BB6E3A1ADB2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180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4748DE4-D7F8-4CB3-89A6-956558BD124A}"/>
              </a:ext>
            </a:extLst>
          </p:cNvPr>
          <p:cNvSpPr/>
          <p:nvPr/>
        </p:nvSpPr>
        <p:spPr>
          <a:xfrm flipH="1">
            <a:off x="8840353" y="7039094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152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16 %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C872B79-A3A1-4F2A-A280-4E2BCEEC07B0}"/>
              </a:ext>
            </a:extLst>
          </p:cNvPr>
          <p:cNvGrpSpPr/>
          <p:nvPr/>
        </p:nvGrpSpPr>
        <p:grpSpPr>
          <a:xfrm>
            <a:off x="392607" y="1835368"/>
            <a:ext cx="8317210" cy="423089"/>
            <a:chOff x="7756443" y="4078539"/>
            <a:chExt cx="5332647" cy="423089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9AB9CB6F-8FF7-4203-93DD-F707B4B0F857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Столкновения и сходы подвижного состава при маневрах или других передвижениях</a:t>
              </a: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F45BB496-ED58-470C-966D-7D7D1A8DB5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2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FBBACB90-E513-4A30-A94E-5CEA313A49C8}"/>
              </a:ext>
            </a:extLst>
          </p:cNvPr>
          <p:cNvSpPr/>
          <p:nvPr/>
        </p:nvSpPr>
        <p:spPr>
          <a:xfrm flipH="1">
            <a:off x="8906670" y="1839351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    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50 %      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137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3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8B8B8B"/>
                </a:solidFill>
                <a:latin typeface="Arial"/>
                <a:ea typeface="Microsoft YaHei"/>
              </a:rPr>
              <a:t>8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ГУП «Московский метрополитен»</a:t>
            </a:r>
            <a:endParaRPr lang="ru-RU" sz="1400" b="0" strike="noStrike" spc="-1" dirty="0">
              <a:solidFill>
                <a:srgbClr val="002060"/>
              </a:solidFill>
              <a:latin typeface="XO Orie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02469" y="1775520"/>
            <a:ext cx="977400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11.</a:t>
            </a:r>
            <a:r>
              <a:rPr lang="en-US" sz="1100" b="1" spc="-1" dirty="0">
                <a:solidFill>
                  <a:srgbClr val="FF0000"/>
                </a:solidFill>
                <a:ea typeface="Microsoft YaHei"/>
              </a:rPr>
              <a:t>10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.2023г. 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в 10 - 22 (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мск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) при следовании поезда № 5975 (электроподвижной состав № 0033-0034, тип «Яуза»), следовавшего </a:t>
            </a:r>
            <a:br>
              <a:rPr lang="ru-RU" sz="1100" b="1" spc="-1" dirty="0">
                <a:solidFill>
                  <a:srgbClr val="1F497D"/>
                </a:solidFill>
                <a:ea typeface="Microsoft YaHei"/>
              </a:rPr>
            </a:b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из 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электродепо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«Печатники» в 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электродепо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«Измайлово» (без пассажиров), при скорости 35 км/ч допущено его столкновение с поездом № 314 маршрута № 60, находящимся на II главном пути станции «Печатники» ГУП «Московский метрополитен».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В результате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столкновения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травмированы машинист электропоезда (предварительный диагноз – перелом голени) и 4 пассажира поезда № 314 (ушибы, ссадины), повреждены головные вагоны электропоездов.</a:t>
            </a:r>
          </a:p>
          <a:p>
            <a:pPr algn="just"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Для установления причин и обстоятельств транспортного происшествия, в соответствии с приказом Минтранса России от 15 февраля 2023 г. № 43, перевозчиком (ГУП «Московский метрополитен») была создана комиссия, в состав которой включены представители Ространснадзора (2 сотрудника МТУ Ространснадзора по ЦФО и 1 сотрудник </a:t>
            </a:r>
            <a:r>
              <a:rPr lang="ru-RU" sz="1100" b="1" spc="-1" dirty="0" err="1">
                <a:solidFill>
                  <a:srgbClr val="1F497D"/>
                </a:solidFill>
                <a:ea typeface="Microsoft YaHei"/>
              </a:rPr>
              <a:t>Госжелдорнадзора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). </a:t>
            </a:r>
            <a:endParaRPr lang="ru-RU" sz="1100" b="1" spc="-1" dirty="0">
              <a:solidFill>
                <a:srgbClr val="FF0000"/>
              </a:solidFill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Причиной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столкновения подвижных составов явилось нарушение локомотивной бригадой порядка ведения поезда № 5975, в части активации кнопки АЛС (автоматическая локомотивная сигнализация), что привело к отключению режима автоматического регулирования скорости подвижного состава, отсутствие контроля за показаниями устройств безопасности и свободностью перегона, превышение скорости установленного скоростного режима, а также допуск у устройствам управления в кабине управления подвижным составом работников, в служебные обязанности которых не входят обязанности по управлению подвижным составом.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По результатам проведенного расследования нарушение безопасности движения, классифицировано как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чрезвычайная ситуация техногенного характера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926901-BA05-49B6-828F-142069A4A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86" y="4755372"/>
            <a:ext cx="2003031" cy="2670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F755E-BC08-4DF9-9943-29DB89FA20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8043"/>
          <a:stretch/>
        </p:blipFill>
        <p:spPr>
          <a:xfrm>
            <a:off x="2663204" y="5014971"/>
            <a:ext cx="2759413" cy="23899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6923D-CDFD-41EF-A01B-2F97F146D2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/>
          <a:stretch/>
        </p:blipFill>
        <p:spPr>
          <a:xfrm>
            <a:off x="468000" y="4794736"/>
            <a:ext cx="2099549" cy="2631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9FBCC8-8890-4C9E-8D92-D4C8E0BCA3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5706"/>
          <a:stretch/>
        </p:blipFill>
        <p:spPr>
          <a:xfrm>
            <a:off x="5612477" y="4998291"/>
            <a:ext cx="2743104" cy="23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5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96908</TotalTime>
  <Words>1156</Words>
  <Application>Microsoft Office PowerPoint</Application>
  <PresentationFormat>Произвольный</PresentationFormat>
  <Paragraphs>206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Microsoft YaHei</vt:lpstr>
      <vt:lpstr>Arial</vt:lpstr>
      <vt:lpstr>Calibri</vt:lpstr>
      <vt:lpstr>Constantia</vt:lpstr>
      <vt:lpstr>DejaVu Sans</vt:lpstr>
      <vt:lpstr>RF Dewi</vt:lpstr>
      <vt:lpstr>Symbol</vt:lpstr>
      <vt:lpstr>Times New Roman</vt:lpstr>
      <vt:lpstr>Verdana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Елена Станиславовна</dc:creator>
  <cp:lastModifiedBy>Нестеркина Галина Сергеевна</cp:lastModifiedBy>
  <cp:revision>1634</cp:revision>
  <cp:lastPrinted>2023-11-09T14:02:18Z</cp:lastPrinted>
  <dcterms:created xsi:type="dcterms:W3CDTF">2017-02-02T03:52:01Z</dcterms:created>
  <dcterms:modified xsi:type="dcterms:W3CDTF">2025-02-14T12:21:21Z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